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256" r:id="rId6"/>
    <p:sldId id="376" r:id="rId7"/>
    <p:sldId id="298" r:id="rId8"/>
    <p:sldId id="383" r:id="rId9"/>
    <p:sldId id="384" r:id="rId10"/>
    <p:sldId id="385" r:id="rId11"/>
    <p:sldId id="386" r:id="rId12"/>
    <p:sldId id="379" r:id="rId13"/>
    <p:sldId id="380" r:id="rId14"/>
    <p:sldId id="381" r:id="rId15"/>
    <p:sldId id="382" r:id="rId16"/>
    <p:sldId id="387" r:id="rId17"/>
    <p:sldId id="388" r:id="rId18"/>
    <p:sldId id="389" r:id="rId19"/>
    <p:sldId id="390" r:id="rId20"/>
    <p:sldId id="391" r:id="rId21"/>
    <p:sldId id="392" r:id="rId22"/>
    <p:sldId id="394" r:id="rId23"/>
    <p:sldId id="393" r:id="rId24"/>
    <p:sldId id="297" r:id="rId25"/>
  </p:sldIdLst>
  <p:sldSz cx="10795000" cy="6121400"/>
  <p:notesSz cx="6797675" cy="9928225"/>
  <p:defaultTextStyle>
    <a:defPPr>
      <a:defRPr lang="ru-RU"/>
    </a:defPPr>
    <a:lvl1pPr marL="0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9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8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8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7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7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5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15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6472" userDrawn="1">
          <p15:clr>
            <a:srgbClr val="A4A3A4"/>
          </p15:clr>
        </p15:guide>
        <p15:guide id="4" orient="horz" pos="8" userDrawn="1">
          <p15:clr>
            <a:srgbClr val="A4A3A4"/>
          </p15:clr>
        </p15:guide>
        <p15:guide id="5" orient="horz" pos="3368" userDrawn="1">
          <p15:clr>
            <a:srgbClr val="A4A3A4"/>
          </p15:clr>
        </p15:guide>
        <p15:guide id="6" orient="horz" pos="824" userDrawn="1">
          <p15:clr>
            <a:srgbClr val="A4A3A4"/>
          </p15:clr>
        </p15:guide>
        <p15:guide id="7" pos="5608" userDrawn="1">
          <p15:clr>
            <a:srgbClr val="A4A3A4"/>
          </p15:clr>
        </p15:guide>
        <p15:guide id="8" orient="horz" pos="77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7" clrIdx="0"/>
  <p:cmAuthor id="2" name="Ваган Игорь Станиславович" initials="ВИС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162"/>
    <a:srgbClr val="FCEAB6"/>
    <a:srgbClr val="660033"/>
    <a:srgbClr val="800000"/>
    <a:srgbClr val="FF9900"/>
    <a:srgbClr val="AF8C71"/>
    <a:srgbClr val="666699"/>
    <a:srgbClr val="FFAC05"/>
    <a:srgbClr val="FAA12A"/>
    <a:srgbClr val="CAB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326" autoAdjust="0"/>
    <p:restoredTop sz="89645" autoAdjust="0"/>
  </p:normalViewPr>
  <p:slideViewPr>
    <p:cSldViewPr>
      <p:cViewPr varScale="1">
        <p:scale>
          <a:sx n="91" d="100"/>
          <a:sy n="91" d="100"/>
        </p:scale>
        <p:origin x="786" y="648"/>
      </p:cViewPr>
      <p:guideLst>
        <p:guide orient="horz" pos="8"/>
        <p:guide orient="horz" pos="3368"/>
        <p:guide orient="horz" pos="824"/>
        <p:guide orient="horz" pos="776"/>
        <p:guide pos="6472"/>
        <p:guide pos="5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3" d="100"/>
          <a:sy n="113" d="100"/>
        </p:scale>
        <p:origin x="2112" y="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5993" cy="496928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685" y="5"/>
            <a:ext cx="2944992" cy="496928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r">
              <a:defRPr sz="1200"/>
            </a:lvl1pPr>
          </a:lstStyle>
          <a:p>
            <a:fld id="{A24DB9DC-59E4-445D-906C-8759759AD332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1300"/>
            <a:ext cx="2945993" cy="496926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685" y="9431300"/>
            <a:ext cx="2944992" cy="496926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r">
              <a:defRPr sz="1200"/>
            </a:lvl1pPr>
          </a:lstStyle>
          <a:p>
            <a:fld id="{FA999BBD-BC0C-4171-842A-5EB653894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81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5993" cy="496928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685" y="5"/>
            <a:ext cx="2944992" cy="496928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r">
              <a:defRPr sz="1200"/>
            </a:lvl1pPr>
          </a:lstStyle>
          <a:p>
            <a:fld id="{7FFF8D18-B7DF-4C7E-BD64-F3D91FB1D44C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39838"/>
            <a:ext cx="590867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7" tIns="45578" rIns="91157" bIns="455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32"/>
            <a:ext cx="5438140" cy="3908466"/>
          </a:xfrm>
          <a:prstGeom prst="rect">
            <a:avLst/>
          </a:prstGeom>
        </p:spPr>
        <p:txBody>
          <a:bodyPr vert="horz" lIns="91157" tIns="45578" rIns="91157" bIns="455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300"/>
            <a:ext cx="2945993" cy="496926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685" y="9431300"/>
            <a:ext cx="2944992" cy="496926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r">
              <a:defRPr sz="1200"/>
            </a:lvl1pPr>
          </a:lstStyle>
          <a:p>
            <a:fld id="{40D94598-1EB1-41C7-90A3-04EBF22EA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1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39838"/>
            <a:ext cx="5908675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4598-1EB1-41C7-90A3-04EBF22EA6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88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6897598" cy="611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" y="4"/>
            <a:ext cx="10800081" cy="90170"/>
          </a:xfrm>
          <a:custGeom>
            <a:avLst/>
            <a:gdLst/>
            <a:ahLst/>
            <a:cxnLst/>
            <a:rect l="l" t="t" r="r" b="b"/>
            <a:pathLst>
              <a:path w="10800080" h="90170">
                <a:moveTo>
                  <a:pt x="10800003" y="0"/>
                </a:moveTo>
                <a:lnTo>
                  <a:pt x="0" y="0"/>
                </a:lnTo>
                <a:lnTo>
                  <a:pt x="111607" y="90004"/>
                </a:lnTo>
                <a:lnTo>
                  <a:pt x="10800003" y="90004"/>
                </a:lnTo>
                <a:lnTo>
                  <a:pt x="10800003" y="0"/>
                </a:lnTo>
                <a:close/>
              </a:path>
            </a:pathLst>
          </a:custGeom>
          <a:solidFill>
            <a:srgbClr val="95A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710000" y="3"/>
            <a:ext cx="90171" cy="5607050"/>
          </a:xfrm>
          <a:custGeom>
            <a:avLst/>
            <a:gdLst/>
            <a:ahLst/>
            <a:cxnLst/>
            <a:rect l="l" t="t" r="r" b="b"/>
            <a:pathLst>
              <a:path w="90170" h="5607050">
                <a:moveTo>
                  <a:pt x="90004" y="0"/>
                </a:moveTo>
                <a:lnTo>
                  <a:pt x="0" y="0"/>
                </a:lnTo>
                <a:lnTo>
                  <a:pt x="0" y="5524195"/>
                </a:lnTo>
                <a:lnTo>
                  <a:pt x="90004" y="5606999"/>
                </a:lnTo>
                <a:lnTo>
                  <a:pt x="90004" y="0"/>
                </a:lnTo>
                <a:close/>
              </a:path>
            </a:pathLst>
          </a:custGeom>
          <a:solidFill>
            <a:srgbClr val="95A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378633"/>
            <a:ext cx="1264920" cy="2219325"/>
          </a:xfrm>
          <a:custGeom>
            <a:avLst/>
            <a:gdLst/>
            <a:ahLst/>
            <a:cxnLst/>
            <a:rect l="l" t="t" r="r" b="b"/>
            <a:pathLst>
              <a:path w="1264920" h="2219325">
                <a:moveTo>
                  <a:pt x="0" y="0"/>
                </a:moveTo>
                <a:lnTo>
                  <a:pt x="0" y="2218740"/>
                </a:lnTo>
                <a:lnTo>
                  <a:pt x="1264323" y="1109370"/>
                </a:lnTo>
                <a:lnTo>
                  <a:pt x="0" y="0"/>
                </a:lnTo>
                <a:close/>
              </a:path>
            </a:pathLst>
          </a:custGeom>
          <a:solidFill>
            <a:srgbClr val="FED1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1488007"/>
            <a:ext cx="1264920" cy="1109980"/>
          </a:xfrm>
          <a:custGeom>
            <a:avLst/>
            <a:gdLst/>
            <a:ahLst/>
            <a:cxnLst/>
            <a:rect l="l" t="t" r="r" b="b"/>
            <a:pathLst>
              <a:path w="1264920" h="1109980">
                <a:moveTo>
                  <a:pt x="1264323" y="0"/>
                </a:moveTo>
                <a:lnTo>
                  <a:pt x="0" y="0"/>
                </a:lnTo>
                <a:lnTo>
                  <a:pt x="0" y="1109370"/>
                </a:lnTo>
                <a:lnTo>
                  <a:pt x="1264323" y="0"/>
                </a:lnTo>
                <a:close/>
              </a:path>
            </a:pathLst>
          </a:custGeom>
          <a:solidFill>
            <a:srgbClr val="FAA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88764" y="1479665"/>
            <a:ext cx="62238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94921" y="3736246"/>
            <a:ext cx="761151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54D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0300" y="568314"/>
            <a:ext cx="9180748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354D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54D5F"/>
                </a:solidFill>
                <a:latin typeface="Arial"/>
                <a:cs typeface="Arial"/>
              </a:defRPr>
            </a:lvl1pPr>
          </a:lstStyle>
          <a:p>
            <a:pPr marL="25399">
              <a:lnSpc>
                <a:spcPts val="1645"/>
              </a:lnSpc>
            </a:pPr>
            <a:fld id="{81D60167-4931-47E6-BA6A-407CBD079E47}" type="slidenum">
              <a:rPr lang="ru-RU" smtClean="0"/>
              <a:pPr marL="25399">
                <a:lnSpc>
                  <a:spcPts val="1645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2"/>
            <a:ext cx="10800081" cy="90170"/>
          </a:xfrm>
          <a:custGeom>
            <a:avLst/>
            <a:gdLst/>
            <a:ahLst/>
            <a:cxnLst/>
            <a:rect l="l" t="t" r="r" b="b"/>
            <a:pathLst>
              <a:path w="10800080" h="90170">
                <a:moveTo>
                  <a:pt x="10800003" y="0"/>
                </a:moveTo>
                <a:lnTo>
                  <a:pt x="0" y="0"/>
                </a:lnTo>
                <a:lnTo>
                  <a:pt x="111594" y="90004"/>
                </a:lnTo>
                <a:lnTo>
                  <a:pt x="10800003" y="90004"/>
                </a:lnTo>
                <a:lnTo>
                  <a:pt x="10800003" y="0"/>
                </a:lnTo>
                <a:close/>
              </a:path>
            </a:pathLst>
          </a:custGeom>
          <a:solidFill>
            <a:srgbClr val="95A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709998" y="2"/>
            <a:ext cx="90171" cy="5607050"/>
          </a:xfrm>
          <a:custGeom>
            <a:avLst/>
            <a:gdLst/>
            <a:ahLst/>
            <a:cxnLst/>
            <a:rect l="l" t="t" r="r" b="b"/>
            <a:pathLst>
              <a:path w="90170" h="5607050">
                <a:moveTo>
                  <a:pt x="90004" y="0"/>
                </a:moveTo>
                <a:lnTo>
                  <a:pt x="0" y="0"/>
                </a:lnTo>
                <a:lnTo>
                  <a:pt x="0" y="5524195"/>
                </a:lnTo>
                <a:lnTo>
                  <a:pt x="90004" y="5606999"/>
                </a:lnTo>
                <a:lnTo>
                  <a:pt x="90004" y="0"/>
                </a:lnTo>
                <a:close/>
              </a:path>
            </a:pathLst>
          </a:custGeom>
          <a:solidFill>
            <a:srgbClr val="95A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236600" y="5232053"/>
            <a:ext cx="563880" cy="869950"/>
          </a:xfrm>
          <a:custGeom>
            <a:avLst/>
            <a:gdLst/>
            <a:ahLst/>
            <a:cxnLst/>
            <a:rect l="l" t="t" r="r" b="b"/>
            <a:pathLst>
              <a:path w="563879" h="869950">
                <a:moveTo>
                  <a:pt x="0" y="0"/>
                </a:moveTo>
                <a:lnTo>
                  <a:pt x="0" y="372605"/>
                </a:lnTo>
                <a:lnTo>
                  <a:pt x="563397" y="869950"/>
                </a:lnTo>
                <a:lnTo>
                  <a:pt x="563397" y="497344"/>
                </a:lnTo>
                <a:lnTo>
                  <a:pt x="0" y="0"/>
                </a:lnTo>
                <a:close/>
              </a:path>
            </a:pathLst>
          </a:custGeom>
          <a:solidFill>
            <a:srgbClr val="FFC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276000"/>
            <a:ext cx="772795" cy="1356360"/>
          </a:xfrm>
          <a:custGeom>
            <a:avLst/>
            <a:gdLst/>
            <a:ahLst/>
            <a:cxnLst/>
            <a:rect l="l" t="t" r="r" b="b"/>
            <a:pathLst>
              <a:path w="772795" h="1356360">
                <a:moveTo>
                  <a:pt x="0" y="0"/>
                </a:moveTo>
                <a:lnTo>
                  <a:pt x="0" y="1356004"/>
                </a:lnTo>
                <a:lnTo>
                  <a:pt x="772693" y="678002"/>
                </a:lnTo>
                <a:lnTo>
                  <a:pt x="0" y="0"/>
                </a:lnTo>
                <a:close/>
              </a:path>
            </a:pathLst>
          </a:custGeom>
          <a:solidFill>
            <a:srgbClr val="FFC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954002"/>
            <a:ext cx="772795" cy="678180"/>
          </a:xfrm>
          <a:custGeom>
            <a:avLst/>
            <a:gdLst/>
            <a:ahLst/>
            <a:cxnLst/>
            <a:rect l="l" t="t" r="r" b="b"/>
            <a:pathLst>
              <a:path w="772795" h="678180">
                <a:moveTo>
                  <a:pt x="772693" y="0"/>
                </a:moveTo>
                <a:lnTo>
                  <a:pt x="0" y="0"/>
                </a:lnTo>
                <a:lnTo>
                  <a:pt x="0" y="678002"/>
                </a:lnTo>
                <a:lnTo>
                  <a:pt x="772693" y="0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0300" y="568314"/>
            <a:ext cx="9180748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354D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70" y="1407924"/>
            <a:ext cx="46985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7" y="1407924"/>
            <a:ext cx="46985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54D5F"/>
                </a:solidFill>
                <a:latin typeface="Arial"/>
                <a:cs typeface="Arial"/>
              </a:defRPr>
            </a:lvl1pPr>
          </a:lstStyle>
          <a:p>
            <a:pPr marL="25399">
              <a:lnSpc>
                <a:spcPts val="1645"/>
              </a:lnSpc>
            </a:pPr>
            <a:fld id="{81D60167-4931-47E6-BA6A-407CBD079E47}" type="slidenum">
              <a:rPr lang="ru-RU" smtClean="0"/>
              <a:pPr marL="25399">
                <a:lnSpc>
                  <a:spcPts val="1645"/>
                </a:lnSpc>
              </a:pPr>
              <a:t>‹#›</a:t>
            </a:fld>
            <a:endParaRPr lang="ru-RU" dirty="0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9730498" y="-21869"/>
            <a:ext cx="1069584" cy="1148487"/>
            <a:chOff x="9744468" y="-8895"/>
            <a:chExt cx="1069584" cy="1148487"/>
          </a:xfrm>
        </p:grpSpPr>
        <p:sp>
          <p:nvSpPr>
            <p:cNvPr id="22" name="Полилиния 21"/>
            <p:cNvSpPr/>
            <p:nvPr/>
          </p:nvSpPr>
          <p:spPr>
            <a:xfrm>
              <a:off x="9744468" y="-8895"/>
              <a:ext cx="1069584" cy="1148487"/>
            </a:xfrm>
            <a:custGeom>
              <a:avLst/>
              <a:gdLst>
                <a:gd name="connsiteX0" fmla="*/ 318977 w 864782"/>
                <a:gd name="connsiteY0" fmla="*/ 907312 h 928577"/>
                <a:gd name="connsiteX1" fmla="*/ 864782 w 864782"/>
                <a:gd name="connsiteY1" fmla="*/ 439479 h 928577"/>
                <a:gd name="connsiteX2" fmla="*/ 864782 w 864782"/>
                <a:gd name="connsiteY2" fmla="*/ 0 h 928577"/>
                <a:gd name="connsiteX3" fmla="*/ 361507 w 864782"/>
                <a:gd name="connsiteY3" fmla="*/ 0 h 928577"/>
                <a:gd name="connsiteX4" fmla="*/ 0 w 864782"/>
                <a:gd name="connsiteY4" fmla="*/ 255182 h 928577"/>
                <a:gd name="connsiteX5" fmla="*/ 0 w 864782"/>
                <a:gd name="connsiteY5" fmla="*/ 928577 h 928577"/>
                <a:gd name="connsiteX6" fmla="*/ 318977 w 864782"/>
                <a:gd name="connsiteY6" fmla="*/ 907312 h 92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782" h="928577">
                  <a:moveTo>
                    <a:pt x="318977" y="907312"/>
                  </a:moveTo>
                  <a:lnTo>
                    <a:pt x="864782" y="439479"/>
                  </a:lnTo>
                  <a:lnTo>
                    <a:pt x="864782" y="0"/>
                  </a:lnTo>
                  <a:lnTo>
                    <a:pt x="361507" y="0"/>
                  </a:lnTo>
                  <a:lnTo>
                    <a:pt x="0" y="255182"/>
                  </a:lnTo>
                  <a:lnTo>
                    <a:pt x="0" y="928577"/>
                  </a:lnTo>
                  <a:lnTo>
                    <a:pt x="318977" y="9073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1900" y="66660"/>
              <a:ext cx="516927" cy="60558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2"/>
            <a:ext cx="10800081" cy="90170"/>
          </a:xfrm>
          <a:custGeom>
            <a:avLst/>
            <a:gdLst/>
            <a:ahLst/>
            <a:cxnLst/>
            <a:rect l="l" t="t" r="r" b="b"/>
            <a:pathLst>
              <a:path w="10800080" h="90170">
                <a:moveTo>
                  <a:pt x="10800003" y="0"/>
                </a:moveTo>
                <a:lnTo>
                  <a:pt x="0" y="0"/>
                </a:lnTo>
                <a:lnTo>
                  <a:pt x="111594" y="90004"/>
                </a:lnTo>
                <a:lnTo>
                  <a:pt x="10800003" y="90004"/>
                </a:lnTo>
                <a:lnTo>
                  <a:pt x="10800003" y="0"/>
                </a:lnTo>
                <a:close/>
              </a:path>
            </a:pathLst>
          </a:custGeom>
          <a:solidFill>
            <a:srgbClr val="95A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36600" y="5232053"/>
            <a:ext cx="563880" cy="869950"/>
          </a:xfrm>
          <a:custGeom>
            <a:avLst/>
            <a:gdLst/>
            <a:ahLst/>
            <a:cxnLst/>
            <a:rect l="l" t="t" r="r" b="b"/>
            <a:pathLst>
              <a:path w="563879" h="869950">
                <a:moveTo>
                  <a:pt x="0" y="0"/>
                </a:moveTo>
                <a:lnTo>
                  <a:pt x="0" y="372605"/>
                </a:lnTo>
                <a:lnTo>
                  <a:pt x="563397" y="869950"/>
                </a:lnTo>
                <a:lnTo>
                  <a:pt x="563397" y="497344"/>
                </a:lnTo>
                <a:lnTo>
                  <a:pt x="0" y="0"/>
                </a:lnTo>
                <a:close/>
              </a:path>
            </a:pathLst>
          </a:custGeom>
          <a:solidFill>
            <a:srgbClr val="FFC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"/>
            <a:ext cx="6897598" cy="611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33992" y="2807990"/>
            <a:ext cx="10566399" cy="604520"/>
          </a:xfrm>
          <a:custGeom>
            <a:avLst/>
            <a:gdLst/>
            <a:ahLst/>
            <a:cxnLst/>
            <a:rect l="l" t="t" r="r" b="b"/>
            <a:pathLst>
              <a:path w="10566400" h="604520">
                <a:moveTo>
                  <a:pt x="10566006" y="0"/>
                </a:moveTo>
                <a:lnTo>
                  <a:pt x="678294" y="0"/>
                </a:lnTo>
                <a:lnTo>
                  <a:pt x="0" y="604405"/>
                </a:lnTo>
                <a:lnTo>
                  <a:pt x="10566006" y="604405"/>
                </a:lnTo>
                <a:lnTo>
                  <a:pt x="10566006" y="0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" y="3412385"/>
            <a:ext cx="10800081" cy="1019175"/>
          </a:xfrm>
          <a:custGeom>
            <a:avLst/>
            <a:gdLst/>
            <a:ahLst/>
            <a:cxnLst/>
            <a:rect l="l" t="t" r="r" b="b"/>
            <a:pathLst>
              <a:path w="10800080" h="1019175">
                <a:moveTo>
                  <a:pt x="10799991" y="0"/>
                </a:moveTo>
                <a:lnTo>
                  <a:pt x="234950" y="0"/>
                </a:lnTo>
                <a:lnTo>
                  <a:pt x="0" y="207594"/>
                </a:lnTo>
                <a:lnTo>
                  <a:pt x="0" y="1018667"/>
                </a:lnTo>
                <a:lnTo>
                  <a:pt x="10799991" y="1018667"/>
                </a:lnTo>
                <a:lnTo>
                  <a:pt x="10799991" y="0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" y="226264"/>
            <a:ext cx="1287145" cy="2258060"/>
          </a:xfrm>
          <a:custGeom>
            <a:avLst/>
            <a:gdLst/>
            <a:ahLst/>
            <a:cxnLst/>
            <a:rect l="l" t="t" r="r" b="b"/>
            <a:pathLst>
              <a:path w="1287145" h="2258060">
                <a:moveTo>
                  <a:pt x="0" y="0"/>
                </a:moveTo>
                <a:lnTo>
                  <a:pt x="0" y="2257742"/>
                </a:lnTo>
                <a:lnTo>
                  <a:pt x="1286535" y="1128864"/>
                </a:lnTo>
                <a:lnTo>
                  <a:pt x="0" y="0"/>
                </a:lnTo>
                <a:close/>
              </a:path>
            </a:pathLst>
          </a:custGeom>
          <a:solidFill>
            <a:srgbClr val="FFC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" y="1355133"/>
            <a:ext cx="1287145" cy="1129030"/>
          </a:xfrm>
          <a:custGeom>
            <a:avLst/>
            <a:gdLst/>
            <a:ahLst/>
            <a:cxnLst/>
            <a:rect l="l" t="t" r="r" b="b"/>
            <a:pathLst>
              <a:path w="1287145" h="1129030">
                <a:moveTo>
                  <a:pt x="1286535" y="0"/>
                </a:moveTo>
                <a:lnTo>
                  <a:pt x="0" y="0"/>
                </a:lnTo>
                <a:lnTo>
                  <a:pt x="0" y="1128877"/>
                </a:lnTo>
                <a:lnTo>
                  <a:pt x="1286535" y="0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710000" y="3"/>
            <a:ext cx="90171" cy="5607050"/>
          </a:xfrm>
          <a:custGeom>
            <a:avLst/>
            <a:gdLst/>
            <a:ahLst/>
            <a:cxnLst/>
            <a:rect l="l" t="t" r="r" b="b"/>
            <a:pathLst>
              <a:path w="90170" h="5607050">
                <a:moveTo>
                  <a:pt x="90004" y="0"/>
                </a:moveTo>
                <a:lnTo>
                  <a:pt x="0" y="0"/>
                </a:lnTo>
                <a:lnTo>
                  <a:pt x="0" y="5524195"/>
                </a:lnTo>
                <a:lnTo>
                  <a:pt x="90004" y="5606999"/>
                </a:lnTo>
                <a:lnTo>
                  <a:pt x="90004" y="0"/>
                </a:lnTo>
                <a:close/>
              </a:path>
            </a:pathLst>
          </a:custGeom>
          <a:solidFill>
            <a:srgbClr val="95A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0300" y="568314"/>
            <a:ext cx="9180748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354D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54D5F"/>
                </a:solidFill>
                <a:latin typeface="Arial"/>
                <a:cs typeface="Arial"/>
              </a:defRPr>
            </a:lvl1pPr>
          </a:lstStyle>
          <a:p>
            <a:pPr marL="25399">
              <a:lnSpc>
                <a:spcPts val="1645"/>
              </a:lnSpc>
            </a:pPr>
            <a:fld id="{81D60167-4931-47E6-BA6A-407CBD079E47}" type="slidenum">
              <a:rPr lang="ru-RU" smtClean="0"/>
              <a:pPr marL="25399">
                <a:lnSpc>
                  <a:spcPts val="1645"/>
                </a:lnSpc>
              </a:pPr>
              <a:t>‹#›</a:t>
            </a:fld>
            <a:endParaRPr lang="ru-RU" dirty="0"/>
          </a:p>
        </p:txBody>
      </p:sp>
      <p:grpSp>
        <p:nvGrpSpPr>
          <p:cNvPr id="25" name="Группа 24"/>
          <p:cNvGrpSpPr/>
          <p:nvPr userDrawn="1"/>
        </p:nvGrpSpPr>
        <p:grpSpPr>
          <a:xfrm>
            <a:off x="9730498" y="-21869"/>
            <a:ext cx="1069584" cy="1148487"/>
            <a:chOff x="9744468" y="-8895"/>
            <a:chExt cx="1069584" cy="1148487"/>
          </a:xfrm>
        </p:grpSpPr>
        <p:sp>
          <p:nvSpPr>
            <p:cNvPr id="26" name="Полилиния 25"/>
            <p:cNvSpPr/>
            <p:nvPr/>
          </p:nvSpPr>
          <p:spPr>
            <a:xfrm>
              <a:off x="9744468" y="-8895"/>
              <a:ext cx="1069584" cy="1148487"/>
            </a:xfrm>
            <a:custGeom>
              <a:avLst/>
              <a:gdLst>
                <a:gd name="connsiteX0" fmla="*/ 318977 w 864782"/>
                <a:gd name="connsiteY0" fmla="*/ 907312 h 928577"/>
                <a:gd name="connsiteX1" fmla="*/ 864782 w 864782"/>
                <a:gd name="connsiteY1" fmla="*/ 439479 h 928577"/>
                <a:gd name="connsiteX2" fmla="*/ 864782 w 864782"/>
                <a:gd name="connsiteY2" fmla="*/ 0 h 928577"/>
                <a:gd name="connsiteX3" fmla="*/ 361507 w 864782"/>
                <a:gd name="connsiteY3" fmla="*/ 0 h 928577"/>
                <a:gd name="connsiteX4" fmla="*/ 0 w 864782"/>
                <a:gd name="connsiteY4" fmla="*/ 255182 h 928577"/>
                <a:gd name="connsiteX5" fmla="*/ 0 w 864782"/>
                <a:gd name="connsiteY5" fmla="*/ 928577 h 928577"/>
                <a:gd name="connsiteX6" fmla="*/ 318977 w 864782"/>
                <a:gd name="connsiteY6" fmla="*/ 907312 h 92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782" h="928577">
                  <a:moveTo>
                    <a:pt x="318977" y="907312"/>
                  </a:moveTo>
                  <a:lnTo>
                    <a:pt x="864782" y="439479"/>
                  </a:lnTo>
                  <a:lnTo>
                    <a:pt x="864782" y="0"/>
                  </a:lnTo>
                  <a:lnTo>
                    <a:pt x="361507" y="0"/>
                  </a:lnTo>
                  <a:lnTo>
                    <a:pt x="0" y="255182"/>
                  </a:lnTo>
                  <a:lnTo>
                    <a:pt x="0" y="928577"/>
                  </a:lnTo>
                  <a:lnTo>
                    <a:pt x="318977" y="9073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1900" y="66660"/>
              <a:ext cx="516927" cy="60558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/>
          <p:cNvSpPr/>
          <p:nvPr userDrawn="1"/>
        </p:nvSpPr>
        <p:spPr>
          <a:xfrm>
            <a:off x="10710000" y="3"/>
            <a:ext cx="90171" cy="5607050"/>
          </a:xfrm>
          <a:custGeom>
            <a:avLst/>
            <a:gdLst/>
            <a:ahLst/>
            <a:cxnLst/>
            <a:rect l="l" t="t" r="r" b="b"/>
            <a:pathLst>
              <a:path w="90170" h="5607050">
                <a:moveTo>
                  <a:pt x="90004" y="0"/>
                </a:moveTo>
                <a:lnTo>
                  <a:pt x="0" y="0"/>
                </a:lnTo>
                <a:lnTo>
                  <a:pt x="0" y="5524195"/>
                </a:lnTo>
                <a:lnTo>
                  <a:pt x="90004" y="5606999"/>
                </a:lnTo>
                <a:lnTo>
                  <a:pt x="90004" y="0"/>
                </a:lnTo>
                <a:close/>
              </a:path>
            </a:pathLst>
          </a:custGeom>
          <a:solidFill>
            <a:srgbClr val="95A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bk object 16"/>
          <p:cNvSpPr/>
          <p:nvPr/>
        </p:nvSpPr>
        <p:spPr>
          <a:xfrm>
            <a:off x="1" y="2"/>
            <a:ext cx="10800081" cy="90170"/>
          </a:xfrm>
          <a:custGeom>
            <a:avLst/>
            <a:gdLst/>
            <a:ahLst/>
            <a:cxnLst/>
            <a:rect l="l" t="t" r="r" b="b"/>
            <a:pathLst>
              <a:path w="10800080" h="90170">
                <a:moveTo>
                  <a:pt x="10800003" y="0"/>
                </a:moveTo>
                <a:lnTo>
                  <a:pt x="0" y="0"/>
                </a:lnTo>
                <a:lnTo>
                  <a:pt x="111594" y="90004"/>
                </a:lnTo>
                <a:lnTo>
                  <a:pt x="10800003" y="90004"/>
                </a:lnTo>
                <a:lnTo>
                  <a:pt x="10800003" y="0"/>
                </a:lnTo>
                <a:close/>
              </a:path>
            </a:pathLst>
          </a:custGeom>
          <a:solidFill>
            <a:srgbClr val="95A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36600" y="5232053"/>
            <a:ext cx="563880" cy="869950"/>
          </a:xfrm>
          <a:custGeom>
            <a:avLst/>
            <a:gdLst/>
            <a:ahLst/>
            <a:cxnLst/>
            <a:rect l="l" t="t" r="r" b="b"/>
            <a:pathLst>
              <a:path w="563879" h="869950">
                <a:moveTo>
                  <a:pt x="0" y="0"/>
                </a:moveTo>
                <a:lnTo>
                  <a:pt x="0" y="372605"/>
                </a:lnTo>
                <a:lnTo>
                  <a:pt x="563397" y="869950"/>
                </a:lnTo>
                <a:lnTo>
                  <a:pt x="563397" y="497344"/>
                </a:lnTo>
                <a:lnTo>
                  <a:pt x="0" y="0"/>
                </a:lnTo>
                <a:close/>
              </a:path>
            </a:pathLst>
          </a:custGeom>
          <a:solidFill>
            <a:srgbClr val="FFC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54D5F"/>
                </a:solidFill>
                <a:latin typeface="Arial"/>
                <a:cs typeface="Arial"/>
              </a:defRPr>
            </a:lvl1pPr>
          </a:lstStyle>
          <a:p>
            <a:pPr marL="25399">
              <a:lnSpc>
                <a:spcPts val="1645"/>
              </a:lnSpc>
            </a:pPr>
            <a:fld id="{81D60167-4931-47E6-BA6A-407CBD079E47}" type="slidenum">
              <a:rPr lang="ru-RU" smtClean="0"/>
              <a:pPr marL="25399">
                <a:lnSpc>
                  <a:spcPts val="1645"/>
                </a:lnSpc>
              </a:pPr>
              <a:t>‹#›</a:t>
            </a:fld>
            <a:endParaRPr lang="ru-RU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9730498" y="-21869"/>
            <a:ext cx="1069584" cy="1148487"/>
            <a:chOff x="9744468" y="-8895"/>
            <a:chExt cx="1069584" cy="1148487"/>
          </a:xfrm>
        </p:grpSpPr>
        <p:sp>
          <p:nvSpPr>
            <p:cNvPr id="12" name="Полилиния 11"/>
            <p:cNvSpPr/>
            <p:nvPr/>
          </p:nvSpPr>
          <p:spPr>
            <a:xfrm>
              <a:off x="9744468" y="-8895"/>
              <a:ext cx="1069584" cy="1148487"/>
            </a:xfrm>
            <a:custGeom>
              <a:avLst/>
              <a:gdLst>
                <a:gd name="connsiteX0" fmla="*/ 318977 w 864782"/>
                <a:gd name="connsiteY0" fmla="*/ 907312 h 928577"/>
                <a:gd name="connsiteX1" fmla="*/ 864782 w 864782"/>
                <a:gd name="connsiteY1" fmla="*/ 439479 h 928577"/>
                <a:gd name="connsiteX2" fmla="*/ 864782 w 864782"/>
                <a:gd name="connsiteY2" fmla="*/ 0 h 928577"/>
                <a:gd name="connsiteX3" fmla="*/ 361507 w 864782"/>
                <a:gd name="connsiteY3" fmla="*/ 0 h 928577"/>
                <a:gd name="connsiteX4" fmla="*/ 0 w 864782"/>
                <a:gd name="connsiteY4" fmla="*/ 255182 h 928577"/>
                <a:gd name="connsiteX5" fmla="*/ 0 w 864782"/>
                <a:gd name="connsiteY5" fmla="*/ 928577 h 928577"/>
                <a:gd name="connsiteX6" fmla="*/ 318977 w 864782"/>
                <a:gd name="connsiteY6" fmla="*/ 907312 h 92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782" h="928577">
                  <a:moveTo>
                    <a:pt x="318977" y="907312"/>
                  </a:moveTo>
                  <a:lnTo>
                    <a:pt x="864782" y="439479"/>
                  </a:lnTo>
                  <a:lnTo>
                    <a:pt x="864782" y="0"/>
                  </a:lnTo>
                  <a:lnTo>
                    <a:pt x="361507" y="0"/>
                  </a:lnTo>
                  <a:lnTo>
                    <a:pt x="0" y="255182"/>
                  </a:lnTo>
                  <a:lnTo>
                    <a:pt x="0" y="928577"/>
                  </a:lnTo>
                  <a:lnTo>
                    <a:pt x="318977" y="9073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1900" y="66660"/>
              <a:ext cx="516927" cy="60558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39750" y="245140"/>
            <a:ext cx="9715500" cy="13849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63716" y="5541788"/>
            <a:ext cx="248920" cy="21544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9983A-0BC6-4955-9FD2-C5E02D3328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363716" y="5541788"/>
            <a:ext cx="248920" cy="215444"/>
          </a:xfrm>
        </p:spPr>
        <p:txBody>
          <a:bodyPr/>
          <a:lstStyle/>
          <a:p>
            <a:pPr>
              <a:defRPr/>
            </a:pPr>
            <a:fld id="{89CC3AF1-7AAE-4808-92F0-3CE58B9706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1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/>
          <p:cNvSpPr/>
          <p:nvPr userDrawn="1"/>
        </p:nvSpPr>
        <p:spPr>
          <a:xfrm>
            <a:off x="10710000" y="3"/>
            <a:ext cx="90171" cy="5607050"/>
          </a:xfrm>
          <a:custGeom>
            <a:avLst/>
            <a:gdLst/>
            <a:ahLst/>
            <a:cxnLst/>
            <a:rect l="l" t="t" r="r" b="b"/>
            <a:pathLst>
              <a:path w="90170" h="5607050">
                <a:moveTo>
                  <a:pt x="90004" y="0"/>
                </a:moveTo>
                <a:lnTo>
                  <a:pt x="0" y="0"/>
                </a:lnTo>
                <a:lnTo>
                  <a:pt x="0" y="5524195"/>
                </a:lnTo>
                <a:lnTo>
                  <a:pt x="90004" y="5606999"/>
                </a:lnTo>
                <a:lnTo>
                  <a:pt x="90004" y="0"/>
                </a:lnTo>
                <a:close/>
              </a:path>
            </a:pathLst>
          </a:custGeom>
          <a:solidFill>
            <a:srgbClr val="95A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bk object 16"/>
          <p:cNvSpPr/>
          <p:nvPr/>
        </p:nvSpPr>
        <p:spPr>
          <a:xfrm>
            <a:off x="1" y="2"/>
            <a:ext cx="10800081" cy="90170"/>
          </a:xfrm>
          <a:custGeom>
            <a:avLst/>
            <a:gdLst/>
            <a:ahLst/>
            <a:cxnLst/>
            <a:rect l="l" t="t" r="r" b="b"/>
            <a:pathLst>
              <a:path w="10800080" h="90170">
                <a:moveTo>
                  <a:pt x="10800003" y="0"/>
                </a:moveTo>
                <a:lnTo>
                  <a:pt x="0" y="0"/>
                </a:lnTo>
                <a:lnTo>
                  <a:pt x="111594" y="90004"/>
                </a:lnTo>
                <a:lnTo>
                  <a:pt x="10800003" y="90004"/>
                </a:lnTo>
                <a:lnTo>
                  <a:pt x="10800003" y="0"/>
                </a:lnTo>
                <a:close/>
              </a:path>
            </a:pathLst>
          </a:custGeom>
          <a:solidFill>
            <a:srgbClr val="95A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0300" y="568313"/>
            <a:ext cx="91807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54D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069" y="1407924"/>
            <a:ext cx="97212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8" y="5692904"/>
            <a:ext cx="3456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8" y="5692904"/>
            <a:ext cx="24843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63716" y="5541788"/>
            <a:ext cx="248920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54D5F"/>
                </a:solidFill>
                <a:latin typeface="Arial"/>
                <a:cs typeface="Arial"/>
              </a:defRPr>
            </a:lvl1pPr>
          </a:lstStyle>
          <a:p>
            <a:pPr marL="25399">
              <a:lnSpc>
                <a:spcPts val="1645"/>
              </a:lnSpc>
            </a:pPr>
            <a:fld id="{81D60167-4931-47E6-BA6A-407CBD079E47}" type="slidenum">
              <a:rPr lang="ru-RU" smtClean="0"/>
              <a:pPr marL="25399">
                <a:lnSpc>
                  <a:spcPts val="1645"/>
                </a:lnSpc>
              </a:pPr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30498" y="-21869"/>
            <a:ext cx="1069584" cy="1148487"/>
            <a:chOff x="9744468" y="-8895"/>
            <a:chExt cx="1069584" cy="1148487"/>
          </a:xfrm>
        </p:grpSpPr>
        <p:sp>
          <p:nvSpPr>
            <p:cNvPr id="9" name="Полилиния 8"/>
            <p:cNvSpPr/>
            <p:nvPr/>
          </p:nvSpPr>
          <p:spPr>
            <a:xfrm>
              <a:off x="9744468" y="-8895"/>
              <a:ext cx="1069584" cy="1148487"/>
            </a:xfrm>
            <a:custGeom>
              <a:avLst/>
              <a:gdLst>
                <a:gd name="connsiteX0" fmla="*/ 318977 w 864782"/>
                <a:gd name="connsiteY0" fmla="*/ 907312 h 928577"/>
                <a:gd name="connsiteX1" fmla="*/ 864782 w 864782"/>
                <a:gd name="connsiteY1" fmla="*/ 439479 h 928577"/>
                <a:gd name="connsiteX2" fmla="*/ 864782 w 864782"/>
                <a:gd name="connsiteY2" fmla="*/ 0 h 928577"/>
                <a:gd name="connsiteX3" fmla="*/ 361507 w 864782"/>
                <a:gd name="connsiteY3" fmla="*/ 0 h 928577"/>
                <a:gd name="connsiteX4" fmla="*/ 0 w 864782"/>
                <a:gd name="connsiteY4" fmla="*/ 255182 h 928577"/>
                <a:gd name="connsiteX5" fmla="*/ 0 w 864782"/>
                <a:gd name="connsiteY5" fmla="*/ 928577 h 928577"/>
                <a:gd name="connsiteX6" fmla="*/ 318977 w 864782"/>
                <a:gd name="connsiteY6" fmla="*/ 907312 h 92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782" h="928577">
                  <a:moveTo>
                    <a:pt x="318977" y="907312"/>
                  </a:moveTo>
                  <a:lnTo>
                    <a:pt x="864782" y="439479"/>
                  </a:lnTo>
                  <a:lnTo>
                    <a:pt x="864782" y="0"/>
                  </a:lnTo>
                  <a:lnTo>
                    <a:pt x="361507" y="0"/>
                  </a:lnTo>
                  <a:lnTo>
                    <a:pt x="0" y="255182"/>
                  </a:lnTo>
                  <a:lnTo>
                    <a:pt x="0" y="928577"/>
                  </a:lnTo>
                  <a:lnTo>
                    <a:pt x="318977" y="9073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1900" y="66660"/>
              <a:ext cx="516927" cy="6055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9">
        <a:defRPr>
          <a:latin typeface="+mn-lt"/>
          <a:ea typeface="+mn-ea"/>
          <a:cs typeface="+mn-cs"/>
        </a:defRPr>
      </a:lvl3pPr>
      <a:lvl4pPr marL="1371568">
        <a:defRPr>
          <a:latin typeface="+mn-lt"/>
          <a:ea typeface="+mn-ea"/>
          <a:cs typeface="+mn-cs"/>
        </a:defRPr>
      </a:lvl4pPr>
      <a:lvl5pPr marL="1828758">
        <a:defRPr>
          <a:latin typeface="+mn-lt"/>
          <a:ea typeface="+mn-ea"/>
          <a:cs typeface="+mn-cs"/>
        </a:defRPr>
      </a:lvl5pPr>
      <a:lvl6pPr marL="2285947">
        <a:defRPr>
          <a:latin typeface="+mn-lt"/>
          <a:ea typeface="+mn-ea"/>
          <a:cs typeface="+mn-cs"/>
        </a:defRPr>
      </a:lvl6pPr>
      <a:lvl7pPr marL="2743137">
        <a:defRPr>
          <a:latin typeface="+mn-lt"/>
          <a:ea typeface="+mn-ea"/>
          <a:cs typeface="+mn-cs"/>
        </a:defRPr>
      </a:lvl7pPr>
      <a:lvl8pPr marL="3200325">
        <a:defRPr>
          <a:latin typeface="+mn-lt"/>
          <a:ea typeface="+mn-ea"/>
          <a:cs typeface="+mn-cs"/>
        </a:defRPr>
      </a:lvl8pPr>
      <a:lvl9pPr marL="365751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9">
        <a:defRPr>
          <a:latin typeface="+mn-lt"/>
          <a:ea typeface="+mn-ea"/>
          <a:cs typeface="+mn-cs"/>
        </a:defRPr>
      </a:lvl3pPr>
      <a:lvl4pPr marL="1371568">
        <a:defRPr>
          <a:latin typeface="+mn-lt"/>
          <a:ea typeface="+mn-ea"/>
          <a:cs typeface="+mn-cs"/>
        </a:defRPr>
      </a:lvl4pPr>
      <a:lvl5pPr marL="1828758">
        <a:defRPr>
          <a:latin typeface="+mn-lt"/>
          <a:ea typeface="+mn-ea"/>
          <a:cs typeface="+mn-cs"/>
        </a:defRPr>
      </a:lvl5pPr>
      <a:lvl6pPr marL="2285947">
        <a:defRPr>
          <a:latin typeface="+mn-lt"/>
          <a:ea typeface="+mn-ea"/>
          <a:cs typeface="+mn-cs"/>
        </a:defRPr>
      </a:lvl6pPr>
      <a:lvl7pPr marL="2743137">
        <a:defRPr>
          <a:latin typeface="+mn-lt"/>
          <a:ea typeface="+mn-ea"/>
          <a:cs typeface="+mn-cs"/>
        </a:defRPr>
      </a:lvl7pPr>
      <a:lvl8pPr marL="3200325">
        <a:defRPr>
          <a:latin typeface="+mn-lt"/>
          <a:ea typeface="+mn-ea"/>
          <a:cs typeface="+mn-cs"/>
        </a:defRPr>
      </a:lvl8pPr>
      <a:lvl9pPr marL="365751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349499" y="695524"/>
            <a:ext cx="426422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 smtClean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Федеральная служба государственной статистики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2" y="482438"/>
            <a:ext cx="683599" cy="8008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1" y="1925273"/>
            <a:ext cx="7010400" cy="2769989"/>
          </a:xfrm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ru-RU" sz="3000" b="1" dirty="0" smtClean="0">
                <a:ln>
                  <a:solidFill>
                    <a:srgbClr val="354D5F"/>
                  </a:solidFill>
                </a:ln>
                <a:solidFill>
                  <a:srgbClr val="FAA1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сплошное наблюдение </a:t>
            </a:r>
            <a:br>
              <a:rPr lang="ru-RU" sz="3000" b="1" dirty="0" smtClean="0">
                <a:ln>
                  <a:solidFill>
                    <a:srgbClr val="354D5F"/>
                  </a:solidFill>
                </a:ln>
                <a:solidFill>
                  <a:srgbClr val="FAA1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000" b="1" dirty="0" smtClean="0">
                <a:ln>
                  <a:solidFill>
                    <a:srgbClr val="354D5F"/>
                  </a:solidFill>
                </a:ln>
                <a:solidFill>
                  <a:srgbClr val="FAA1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 деятельностью </a:t>
            </a:r>
            <a:br>
              <a:rPr lang="ru-RU" sz="3000" b="1" dirty="0" smtClean="0">
                <a:ln>
                  <a:solidFill>
                    <a:srgbClr val="354D5F"/>
                  </a:solidFill>
                </a:ln>
                <a:solidFill>
                  <a:srgbClr val="FAA1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000" b="1" dirty="0" smtClean="0">
                <a:ln>
                  <a:solidFill>
                    <a:srgbClr val="354D5F"/>
                  </a:solidFill>
                </a:ln>
                <a:solidFill>
                  <a:srgbClr val="FAA1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субъектов малого и среднего предпринимательства</a:t>
            </a:r>
            <a:r>
              <a:rPr lang="ru-RU" sz="3000" b="1" dirty="0" smtClean="0">
                <a:ln>
                  <a:solidFill>
                    <a:srgbClr val="354D5F"/>
                  </a:solidFill>
                </a:ln>
                <a:solidFill>
                  <a:srgbClr val="FAA12A"/>
                </a:solidFill>
                <a:latin typeface="Arial Black" pitchFamily="34" charset="0"/>
              </a:rPr>
              <a:t/>
            </a:r>
            <a:br>
              <a:rPr lang="ru-RU" sz="3000" b="1" dirty="0" smtClean="0">
                <a:ln>
                  <a:solidFill>
                    <a:srgbClr val="354D5F"/>
                  </a:solidFill>
                </a:ln>
                <a:solidFill>
                  <a:srgbClr val="FAA12A"/>
                </a:solidFill>
                <a:latin typeface="Arial Black" pitchFamily="34" charset="0"/>
              </a:rPr>
            </a:br>
            <a:r>
              <a:rPr lang="ru-RU" sz="3000" b="1" dirty="0" smtClean="0">
                <a:ln>
                  <a:solidFill>
                    <a:srgbClr val="354D5F"/>
                  </a:solidFill>
                </a:ln>
                <a:solidFill>
                  <a:srgbClr val="FAA12A"/>
                </a:solidFill>
                <a:latin typeface="Arial Black" pitchFamily="34" charset="0"/>
              </a:rPr>
              <a:t>за 2020 год</a:t>
            </a:r>
            <a:br>
              <a:rPr lang="ru-RU" sz="3000" b="1" dirty="0" smtClean="0">
                <a:ln>
                  <a:solidFill>
                    <a:srgbClr val="354D5F"/>
                  </a:solidFill>
                </a:ln>
                <a:solidFill>
                  <a:srgbClr val="FAA12A"/>
                </a:solidFill>
                <a:latin typeface="Arial Black" pitchFamily="34" charset="0"/>
              </a:rPr>
            </a:br>
            <a:r>
              <a:rPr lang="en-US" sz="3000" b="1" dirty="0" smtClean="0">
                <a:ln>
                  <a:solidFill>
                    <a:srgbClr val="354D5F"/>
                  </a:solidFill>
                </a:ln>
                <a:solidFill>
                  <a:srgbClr val="FAA12A"/>
                </a:solidFill>
                <a:latin typeface="Arial Black" pitchFamily="34" charset="0"/>
              </a:rPr>
              <a:t>       </a:t>
            </a:r>
            <a:endParaRPr lang="ru-RU" sz="3000" b="1" dirty="0" smtClean="0">
              <a:ln>
                <a:solidFill>
                  <a:srgbClr val="354D5F"/>
                </a:solidFill>
              </a:ln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gray">
          <a:xfrm>
            <a:off x="1587500" y="5328518"/>
            <a:ext cx="4756663" cy="69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endParaRPr lang="ru-RU" sz="1200" b="1" dirty="0" smtClean="0">
              <a:solidFill>
                <a:srgbClr val="C00000"/>
              </a:solidFill>
            </a:endParaRP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363716" y="5541788"/>
            <a:ext cx="248920" cy="215444"/>
          </a:xfrm>
        </p:spPr>
        <p:txBody>
          <a:bodyPr/>
          <a:lstStyle/>
          <a:p>
            <a:pPr>
              <a:defRPr/>
            </a:pPr>
            <a:fld id="{4F59983A-0BC6-4955-9FD2-C5E02D3328B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603116"/>
            <a:ext cx="7010400" cy="5070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0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363716" y="5541788"/>
            <a:ext cx="248920" cy="215444"/>
          </a:xfrm>
        </p:spPr>
        <p:txBody>
          <a:bodyPr/>
          <a:lstStyle/>
          <a:p>
            <a:pPr>
              <a:defRPr/>
            </a:pPr>
            <a:fld id="{4F59983A-0BC6-4955-9FD2-C5E02D3328B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86" y="536819"/>
            <a:ext cx="6337029" cy="5127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300" y="568314"/>
            <a:ext cx="9180748" cy="55399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pc="-3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КОМБИНИРОВАННЫЙ МЕТОД СБОРА ДАННЫХ </a:t>
            </a:r>
            <a:br>
              <a:rPr lang="ru-RU" spc="-3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9" y="1231900"/>
            <a:ext cx="9721215" cy="2431435"/>
          </a:xfrm>
        </p:spPr>
        <p:txBody>
          <a:bodyPr/>
          <a:lstStyle/>
          <a:p>
            <a:pPr marL="38250">
              <a:buClr>
                <a:srgbClr val="0070C0"/>
              </a:buClr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Заполните анкету до 1 апреля 2021 г. с помощью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:</a:t>
            </a:r>
          </a:p>
          <a:p>
            <a:pPr marL="38250">
              <a:buClr>
                <a:srgbClr val="0070C0"/>
              </a:buClr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32400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Web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-сбор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XML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-шаблоны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размещены на сайте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Крелиястата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операторы электронного документооборота</a:t>
            </a:r>
          </a:p>
          <a:p>
            <a:pPr marL="32400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бумажном носителе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(лично в ТОГС,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России,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электронный адрес-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P10_mail@gks.ru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мая 2021г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99">
              <a:lnSpc>
                <a:spcPts val="1645"/>
              </a:lnSpc>
            </a:pPr>
            <a:fld id="{81D60167-4931-47E6-BA6A-407CBD079E47}" type="slidenum">
              <a:rPr lang="ru-RU" smtClean="0"/>
              <a:pPr marL="25399">
                <a:lnSpc>
                  <a:spcPts val="1645"/>
                </a:lnSpc>
              </a:pPr>
              <a:t>12</a:t>
            </a:fld>
            <a:endParaRPr lang="ru-RU" dirty="0"/>
          </a:p>
        </p:txBody>
      </p:sp>
      <p:pic>
        <p:nvPicPr>
          <p:cNvPr id="5" name="Picture 2" descr="C:\Users\Solovova_lm\Pictures\Без назван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467053"/>
            <a:ext cx="640445" cy="57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30300" y="4048800"/>
            <a:ext cx="9192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prstClr val="black"/>
              </a:solidFill>
              <a:ea typeface="Batang" panose="02030600000101010101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7500" y="4387354"/>
            <a:ext cx="5791200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непредставление 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несвоевременное представление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предоставление недостоверных первичных данных</a:t>
            </a:r>
          </a:p>
        </p:txBody>
      </p:sp>
      <p:pic>
        <p:nvPicPr>
          <p:cNvPr id="9" name="Рисунок 8" descr="https://biblio-sevsk.brn.muzkult.ru/media/2018/07/31/1225103752/image_image_27698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3365500"/>
            <a:ext cx="895873" cy="9247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739900" y="3441700"/>
            <a:ext cx="5638800" cy="65915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12699" lvl="0">
              <a:spcBef>
                <a:spcPts val="100"/>
              </a:spcBef>
            </a:pPr>
            <a:r>
              <a:rPr lang="ru-RU" b="1" spc="-35" dirty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АДМИНИСТРАТИВНАЯ ОТВЕТСТВЕННОСТЬ</a:t>
            </a:r>
          </a:p>
          <a:p>
            <a:pPr marL="12699" lvl="0">
              <a:spcBef>
                <a:spcPts val="100"/>
              </a:spcBef>
            </a:pPr>
            <a:r>
              <a:rPr lang="ru-RU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ст. 13.19 КоАП РФ </a:t>
            </a:r>
            <a:endParaRPr lang="ru-RU" b="1" spc="-35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300" y="568314"/>
            <a:ext cx="9180748" cy="52355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99">
              <a:lnSpc>
                <a:spcPts val="1645"/>
              </a:lnSpc>
            </a:pPr>
            <a:fld id="{81D60167-4931-47E6-BA6A-407CBD079E47}" type="slidenum">
              <a:rPr lang="ru-RU" smtClean="0"/>
              <a:pPr marL="25399">
                <a:lnSpc>
                  <a:spcPts val="1645"/>
                </a:lnSpc>
              </a:pPr>
              <a:t>13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8890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7912100" y="1689100"/>
            <a:ext cx="637032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044700" y="165100"/>
            <a:ext cx="4572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27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300" y="568314"/>
            <a:ext cx="9180748" cy="48545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99">
              <a:lnSpc>
                <a:spcPts val="1645"/>
              </a:lnSpc>
            </a:pPr>
            <a:fld id="{81D60167-4931-47E6-BA6A-407CBD079E47}" type="slidenum">
              <a:rPr lang="ru-RU" smtClean="0"/>
              <a:pPr marL="25399">
                <a:lnSpc>
                  <a:spcPts val="1645"/>
                </a:lnSpc>
              </a:pPr>
              <a:t>14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29210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2916124" y="3822700"/>
            <a:ext cx="484632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0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300" y="568314"/>
            <a:ext cx="9180748" cy="50831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99">
              <a:lnSpc>
                <a:spcPts val="1645"/>
              </a:lnSpc>
            </a:pPr>
            <a:fld id="{81D60167-4931-47E6-BA6A-407CBD079E47}" type="slidenum">
              <a:rPr lang="ru-RU" smtClean="0"/>
              <a:pPr marL="25399">
                <a:lnSpc>
                  <a:spcPts val="1645"/>
                </a:lnSpc>
              </a:pPr>
              <a:t>15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4358684" y="3441700"/>
            <a:ext cx="484632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45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300" y="568314"/>
            <a:ext cx="9180748" cy="50069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99">
              <a:lnSpc>
                <a:spcPts val="1645"/>
              </a:lnSpc>
            </a:pPr>
            <a:fld id="{81D60167-4931-47E6-BA6A-407CBD079E47}" type="slidenum">
              <a:rPr lang="ru-RU" smtClean="0"/>
              <a:pPr marL="25399">
                <a:lnSpc>
                  <a:spcPts val="1645"/>
                </a:lnSpc>
              </a:pPr>
              <a:t>16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8978900" y="35179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3079984" y="292049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854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300" y="568314"/>
            <a:ext cx="9180748" cy="50069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99">
              <a:lnSpc>
                <a:spcPts val="1645"/>
              </a:lnSpc>
            </a:pPr>
            <a:fld id="{81D60167-4931-47E6-BA6A-407CBD079E47}" type="slidenum">
              <a:rPr lang="ru-RU" smtClean="0"/>
              <a:pPr marL="25399">
                <a:lnSpc>
                  <a:spcPts val="1645"/>
                </a:lnSpc>
              </a:pPr>
              <a:t>17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12951791" y="3822700"/>
            <a:ext cx="484632" cy="597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750300" y="4737100"/>
            <a:ext cx="484632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65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300" y="568314"/>
            <a:ext cx="9180748" cy="52355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99">
              <a:lnSpc>
                <a:spcPts val="1645"/>
              </a:lnSpc>
            </a:pPr>
            <a:fld id="{81D60167-4931-47E6-BA6A-407CBD079E47}" type="slidenum">
              <a:rPr lang="ru-RU" smtClean="0"/>
              <a:pPr marL="25399">
                <a:lnSpc>
                  <a:spcPts val="1645"/>
                </a:lnSpc>
              </a:pPr>
              <a:t>18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3263900" y="3289300"/>
            <a:ext cx="484632" cy="597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702300" y="3060700"/>
            <a:ext cx="457200" cy="5273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539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300" y="568314"/>
            <a:ext cx="9180748" cy="50069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99">
              <a:lnSpc>
                <a:spcPts val="1645"/>
              </a:lnSpc>
            </a:pPr>
            <a:fld id="{81D60167-4931-47E6-BA6A-407CBD079E47}" type="slidenum">
              <a:rPr lang="ru-RU" smtClean="0"/>
              <a:pPr marL="25399">
                <a:lnSpc>
                  <a:spcPts val="1645"/>
                </a:lnSpc>
              </a:pPr>
              <a:t>19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-13970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2969590" y="4432300"/>
            <a:ext cx="522909" cy="838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4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09" y="165101"/>
            <a:ext cx="7348948" cy="533400"/>
          </a:xfrm>
          <a:solidFill>
            <a:srgbClr val="FFBB33"/>
          </a:solidFill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</a:pPr>
            <a:r>
              <a:rPr lang="ru-RU" kern="1200" dirty="0">
                <a:latin typeface="Calibri" panose="020F0502020204030204" pitchFamily="34" charset="0"/>
                <a:ea typeface="Times New Roman"/>
                <a:cs typeface="Times New Roman"/>
              </a:rPr>
              <a:t>Нормативно-правовая база Сплошного наблюдения</a:t>
            </a:r>
          </a:p>
        </p:txBody>
      </p:sp>
      <p:pic>
        <p:nvPicPr>
          <p:cNvPr id="5" name="Picture 4" descr="http://vybor.ua/uploadfiles/article/5065c09a6e53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" y="1030289"/>
            <a:ext cx="1741117" cy="11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5336280" y="1287371"/>
            <a:ext cx="1741270" cy="897977"/>
          </a:xfrm>
          <a:prstGeom prst="rect">
            <a:avLst/>
          </a:prstGeom>
          <a:solidFill>
            <a:srgbClr val="FFD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rgbClr val="751D62"/>
                </a:solidFill>
              </a:rPr>
              <a:t>Респонденты</a:t>
            </a:r>
            <a:r>
              <a:rPr lang="ru-RU" sz="1400" dirty="0" smtClean="0">
                <a:solidFill>
                  <a:srgbClr val="751D62"/>
                </a:solidFill>
              </a:rPr>
              <a:t> – </a:t>
            </a:r>
            <a:r>
              <a:rPr lang="ru-RU" sz="1200" dirty="0" smtClean="0">
                <a:solidFill>
                  <a:srgbClr val="751D62"/>
                </a:solidFill>
              </a:rPr>
              <a:t>юридические и физические лиц</a:t>
            </a:r>
            <a:r>
              <a:rPr lang="ru-RU" sz="1400" dirty="0" smtClean="0">
                <a:solidFill>
                  <a:srgbClr val="751D62"/>
                </a:solidFill>
              </a:rPr>
              <a:t>а</a:t>
            </a:r>
            <a:endParaRPr lang="ru-RU" sz="1400" dirty="0">
              <a:solidFill>
                <a:srgbClr val="751D6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9106587" y="1295792"/>
            <a:ext cx="1828800" cy="1066799"/>
          </a:xfrm>
          <a:prstGeom prst="rect">
            <a:avLst/>
          </a:prstGeom>
          <a:solidFill>
            <a:srgbClr val="FFBB3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Субъекты </a:t>
            </a:r>
          </a:p>
          <a:p>
            <a:pPr algn="ctr">
              <a:lnSpc>
                <a:spcPts val="1300"/>
              </a:lnSpc>
            </a:pPr>
            <a:r>
              <a:rPr lang="ru-RU" sz="1400" dirty="0" err="1" smtClean="0">
                <a:solidFill>
                  <a:schemeClr val="tx1"/>
                </a:solidFill>
              </a:rPr>
              <a:t>официаль</a:t>
            </a:r>
            <a:r>
              <a:rPr lang="ru-RU" sz="1400" dirty="0" smtClean="0">
                <a:solidFill>
                  <a:schemeClr val="tx1"/>
                </a:solidFill>
              </a:rPr>
              <a:t>-ого </a:t>
            </a:r>
            <a:r>
              <a:rPr lang="ru-RU" sz="1400" dirty="0" err="1" smtClean="0">
                <a:solidFill>
                  <a:schemeClr val="tx1"/>
                </a:solidFill>
              </a:rPr>
              <a:t>статисти</a:t>
            </a:r>
            <a:r>
              <a:rPr lang="ru-RU" sz="1400" dirty="0" smtClean="0">
                <a:solidFill>
                  <a:schemeClr val="tx1"/>
                </a:solidFill>
              </a:rPr>
              <a:t>-чес-ого учета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7845986" y="-159793"/>
            <a:ext cx="439232" cy="2819395"/>
          </a:xfrm>
          <a:prstGeom prst="downArrow">
            <a:avLst/>
          </a:prstGeom>
          <a:solidFill>
            <a:srgbClr val="FFD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1000"/>
              </a:lnSpc>
            </a:pPr>
            <a:r>
              <a:rPr lang="ru-RU" sz="1200" b="1" i="1" dirty="0" smtClean="0">
                <a:solidFill>
                  <a:srgbClr val="C00000"/>
                </a:solidFill>
              </a:rPr>
              <a:t>предоставления</a:t>
            </a:r>
            <a:r>
              <a:rPr lang="ru-RU" sz="1200" i="1" dirty="0" smtClean="0">
                <a:solidFill>
                  <a:srgbClr val="C00000"/>
                </a:solidFill>
              </a:rPr>
              <a:t> данных</a:t>
            </a:r>
            <a:endParaRPr lang="ru-RU" sz="1200" i="1" dirty="0">
              <a:solidFill>
                <a:srgbClr val="C00000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 rot="16200000">
            <a:off x="7844168" y="1016222"/>
            <a:ext cx="394984" cy="2819395"/>
          </a:xfrm>
          <a:prstGeom prst="upArrow">
            <a:avLst/>
          </a:prstGeom>
          <a:solidFill>
            <a:srgbClr val="FFBB3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800"/>
              </a:lnSpc>
            </a:pPr>
            <a:r>
              <a:rPr lang="ru-RU" sz="1200" b="1" dirty="0" smtClean="0">
                <a:solidFill>
                  <a:srgbClr val="C00000"/>
                </a:solidFill>
              </a:rPr>
              <a:t>Получения данных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0" name="Двойная стрелка вверх/вниз 9"/>
          <p:cNvSpPr/>
          <p:nvPr/>
        </p:nvSpPr>
        <p:spPr>
          <a:xfrm rot="16200000">
            <a:off x="7887481" y="448784"/>
            <a:ext cx="380816" cy="2819399"/>
          </a:xfrm>
          <a:prstGeom prst="upDownArrow">
            <a:avLst/>
          </a:prstGeom>
          <a:solidFill>
            <a:srgbClr val="FFE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1400"/>
              </a:lnSpc>
            </a:pPr>
            <a:r>
              <a:rPr lang="ru-RU" sz="1200" b="1" dirty="0">
                <a:solidFill>
                  <a:srgbClr val="FF0000"/>
                </a:solidFill>
              </a:rPr>
              <a:t>конфиденциальность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892301" y="785039"/>
            <a:ext cx="3438292" cy="1960522"/>
          </a:xfrm>
          <a:prstGeom prst="horizontalScroll">
            <a:avLst/>
          </a:prstGeom>
          <a:solidFill>
            <a:srgbClr val="FCE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«</a:t>
            </a:r>
            <a:r>
              <a:rPr lang="ru-RU" sz="1600" b="1" dirty="0">
                <a:solidFill>
                  <a:srgbClr val="C00000"/>
                </a:solidFill>
              </a:rPr>
              <a:t>Об официальном статистическом учете и системе государственной статистики в Российской Федерации»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ru-RU" sz="1600" b="1" dirty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sz="1400" b="1" dirty="0">
                <a:solidFill>
                  <a:srgbClr val="C00000"/>
                </a:solidFill>
              </a:rPr>
              <a:t>от 29 ноября 2007 г. № 282-ФЗ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5330594" y="1503454"/>
            <a:ext cx="408802" cy="465810"/>
          </a:xfrm>
          <a:prstGeom prst="rightArrow">
            <a:avLst/>
          </a:prstGeom>
          <a:solidFill>
            <a:srgbClr val="FCE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3341309" y="3467675"/>
            <a:ext cx="2573144" cy="1950436"/>
          </a:xfrm>
          <a:prstGeom prst="snip2Diag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</a:rPr>
              <a:t>Федеральный закон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</a:rPr>
              <a:t> «О персональных данных»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sz="1400" b="1" dirty="0">
                <a:solidFill>
                  <a:schemeClr val="tx1"/>
                </a:solidFill>
              </a:rPr>
              <a:t>от 27 июля 2006 г.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sz="1400" b="1" dirty="0">
                <a:solidFill>
                  <a:schemeClr val="tx1"/>
                </a:solidFill>
              </a:rPr>
              <a:t>№ 152-ФЗ</a:t>
            </a: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6066124" y="3460180"/>
            <a:ext cx="4272925" cy="1950436"/>
          </a:xfrm>
          <a:prstGeom prst="snip1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</a:rPr>
              <a:t>Постановление </a:t>
            </a:r>
            <a:r>
              <a:rPr lang="ru-RU" sz="1600" b="1" dirty="0" smtClean="0">
                <a:solidFill>
                  <a:schemeClr val="tx1"/>
                </a:solidFill>
              </a:rPr>
              <a:t>Правительства </a:t>
            </a:r>
            <a:r>
              <a:rPr lang="ru-RU" sz="1600" b="1" dirty="0">
                <a:solidFill>
                  <a:schemeClr val="tx1"/>
                </a:solidFill>
              </a:rPr>
              <a:t>РФ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</a:rPr>
              <a:t>«Об условиях предоставления в обязательном порядке первичных статистических данных и </a:t>
            </a:r>
            <a:r>
              <a:rPr lang="ru-RU" sz="1600" b="1" dirty="0" err="1">
                <a:solidFill>
                  <a:schemeClr val="tx1"/>
                </a:solidFill>
              </a:rPr>
              <a:t>админи-стративных</a:t>
            </a:r>
            <a:r>
              <a:rPr lang="ru-RU" sz="1600" b="1" dirty="0">
                <a:solidFill>
                  <a:schemeClr val="tx1"/>
                </a:solidFill>
              </a:rPr>
              <a:t> данных субъектам официального статистического учета»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sz="1400" b="1" dirty="0">
                <a:solidFill>
                  <a:schemeClr val="tx1"/>
                </a:solidFill>
              </a:rPr>
              <a:t>от 18 августа 2008 года № 620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с одним вырезанным скругленным углом 16"/>
          <p:cNvSpPr/>
          <p:nvPr/>
        </p:nvSpPr>
        <p:spPr>
          <a:xfrm>
            <a:off x="193227" y="3441700"/>
            <a:ext cx="2874344" cy="1950436"/>
          </a:xfrm>
          <a:prstGeom prst="snip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</a:rPr>
              <a:t>Кодекс </a:t>
            </a:r>
            <a:r>
              <a:rPr lang="ru-RU" sz="1600" b="1" dirty="0" smtClean="0">
                <a:solidFill>
                  <a:schemeClr val="tx1"/>
                </a:solidFill>
              </a:rPr>
              <a:t>Российской </a:t>
            </a:r>
            <a:r>
              <a:rPr lang="ru-RU" sz="1600" b="1" dirty="0">
                <a:solidFill>
                  <a:schemeClr val="tx1"/>
                </a:solidFill>
              </a:rPr>
              <a:t>Федерации </a:t>
            </a:r>
            <a:r>
              <a:rPr lang="ru-RU" sz="1600" b="1" i="1" dirty="0" smtClean="0">
                <a:solidFill>
                  <a:schemeClr val="tx1"/>
                </a:solidFill>
              </a:rPr>
              <a:t>об </a:t>
            </a:r>
            <a:r>
              <a:rPr lang="ru-RU" sz="1600" b="1" i="1" dirty="0">
                <a:solidFill>
                  <a:schemeClr val="tx1"/>
                </a:solidFill>
              </a:rPr>
              <a:t>административных правонарушениях </a:t>
            </a:r>
            <a:endParaRPr lang="ru-RU" sz="1600" b="1" i="1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от </a:t>
            </a:r>
            <a:r>
              <a:rPr lang="ru-RU" sz="1400" b="1" dirty="0">
                <a:solidFill>
                  <a:schemeClr val="tx1"/>
                </a:solidFill>
              </a:rPr>
              <a:t>30 декабря 2001 </a:t>
            </a:r>
            <a:r>
              <a:rPr lang="ru-RU" sz="1400" b="1" dirty="0" smtClean="0">
                <a:solidFill>
                  <a:schemeClr val="tx1"/>
                </a:solidFill>
              </a:rPr>
              <a:t>г.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№ </a:t>
            </a:r>
            <a:r>
              <a:rPr lang="ru-RU" sz="1400" b="1" dirty="0">
                <a:solidFill>
                  <a:schemeClr val="tx1"/>
                </a:solidFill>
              </a:rPr>
              <a:t>195-ФЗ</a:t>
            </a:r>
          </a:p>
        </p:txBody>
      </p:sp>
    </p:spTree>
    <p:extLst>
      <p:ext uri="{BB962C8B-B14F-4D97-AF65-F5344CB8AC3E}">
        <p14:creationId xmlns:p14="http://schemas.microsoft.com/office/powerpoint/2010/main" val="17142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7819AA6-DC99-4B73-A380-B51FDFA5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699" y="3441701"/>
            <a:ext cx="4038600" cy="276999"/>
          </a:xfrm>
        </p:spPr>
        <p:txBody>
          <a:bodyPr/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СПАСИБО ЗА ВНИМАНИЕ</a:t>
            </a:r>
            <a:r>
              <a:rPr lang="en-US" dirty="0" smtClean="0">
                <a:latin typeface="Calibri" panose="020F0502020204030204" pitchFamily="34" charset="0"/>
              </a:rPr>
              <a:t>!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060E6D5-1FE6-4EE6-B459-70800B058A0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363716" y="5541789"/>
            <a:ext cx="248920" cy="215444"/>
          </a:xfrm>
        </p:spPr>
        <p:txBody>
          <a:bodyPr/>
          <a:lstStyle/>
          <a:p>
            <a:fld id="{49731E2F-9345-479A-B0E1-B42854A48F4D}" type="slidenum">
              <a:rPr lang="ru-RU"/>
              <a:t>20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30900" y="4584700"/>
            <a:ext cx="2514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 статистики предприятий, РС и балансов</a:t>
            </a:r>
          </a:p>
          <a:p>
            <a:pPr algn="ctr"/>
            <a:r>
              <a:rPr lang="en-US" b="1" dirty="0" smtClean="0"/>
              <a:t>8142-76-46-32</a:t>
            </a:r>
          </a:p>
          <a:p>
            <a:pPr algn="ctr"/>
            <a:r>
              <a:rPr lang="en-US" b="1" dirty="0" smtClean="0"/>
              <a:t>8142-78-40-65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603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32013" y="1308100"/>
            <a:ext cx="10439400" cy="4572000"/>
            <a:chOff x="-4598249" y="493139"/>
            <a:chExt cx="8109016" cy="282079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4598249" y="838108"/>
              <a:ext cx="8109016" cy="2475827"/>
            </a:xfrm>
            <a:prstGeom prst="rect">
              <a:avLst/>
            </a:prstGeom>
            <a:solidFill>
              <a:srgbClr val="FCEAB6"/>
            </a:solidFill>
          </p:spPr>
          <p:txBody>
            <a:bodyPr wrap="square">
              <a:spAutoFit/>
            </a:bodyPr>
            <a:lstStyle/>
            <a:p>
              <a:pPr marL="88900" lvl="0" indent="-88900" algn="just">
                <a:spcBef>
                  <a:spcPts val="600"/>
                </a:spcBef>
                <a:spcAft>
                  <a:spcPts val="0"/>
                </a:spcAft>
                <a:buClr>
                  <a:srgbClr val="FFC000"/>
                </a:buClr>
                <a:buSzPct val="183000"/>
                <a:buFont typeface="Arial" panose="020B0604020202020204" pitchFamily="34" charset="0"/>
                <a:buChar char="•"/>
              </a:pPr>
              <a:r>
                <a:rPr lang="ru-RU" sz="1200" b="1" dirty="0" smtClean="0"/>
                <a:t>единственный</a:t>
              </a:r>
              <a:r>
                <a:rPr lang="ru-RU" sz="1200" dirty="0" smtClean="0"/>
                <a:t> </a:t>
              </a:r>
              <a:r>
                <a:rPr lang="ru-RU" sz="1200" dirty="0"/>
                <a:t>источник данных для формирования информации </a:t>
              </a:r>
              <a:r>
                <a:rPr lang="ru-RU" sz="1200" dirty="0" smtClean="0"/>
                <a:t>по </a:t>
              </a:r>
              <a:r>
                <a:rPr lang="ru-RU" sz="1200" b="1" dirty="0" smtClean="0"/>
                <a:t>фактическому </a:t>
              </a:r>
              <a:r>
                <a:rPr lang="ru-RU" sz="1200" b="1" dirty="0"/>
                <a:t>основному виду деятельности</a:t>
              </a:r>
              <a:r>
                <a:rPr lang="ru-RU" sz="1200" dirty="0"/>
                <a:t>, дополнительных фактических видах деятельности</a:t>
              </a:r>
              <a:r>
                <a:rPr lang="ru-RU" sz="1200" dirty="0" smtClean="0"/>
                <a:t>;</a:t>
              </a:r>
            </a:p>
            <a:p>
              <a:pPr lvl="0" algn="just">
                <a:spcBef>
                  <a:spcPts val="600"/>
                </a:spcBef>
                <a:spcAft>
                  <a:spcPts val="0"/>
                </a:spcAft>
                <a:buClr>
                  <a:srgbClr val="FFC000"/>
                </a:buClr>
                <a:buSzPct val="183000"/>
              </a:pPr>
              <a:endParaRPr lang="ru-RU" sz="1200" dirty="0"/>
            </a:p>
            <a:p>
              <a:pPr marL="88900" lvl="0" indent="-88900" algn="just">
                <a:spcBef>
                  <a:spcPts val="600"/>
                </a:spcBef>
                <a:spcAft>
                  <a:spcPts val="0"/>
                </a:spcAft>
                <a:buClr>
                  <a:srgbClr val="FFC000"/>
                </a:buClr>
                <a:buSzPct val="183000"/>
                <a:buFont typeface="Arial" panose="020B0604020202020204" pitchFamily="34" charset="0"/>
                <a:buChar char="•"/>
              </a:pPr>
              <a:r>
                <a:rPr lang="ru-RU" sz="1200" dirty="0" smtClean="0"/>
                <a:t>сведения </a:t>
              </a:r>
              <a:r>
                <a:rPr lang="ru-RU" sz="1200" b="1" dirty="0"/>
                <a:t>о месте фактического осуществления деятельности </a:t>
              </a:r>
              <a:r>
                <a:rPr lang="ru-RU" sz="1200" dirty="0" smtClean="0"/>
                <a:t>МСП в </a:t>
              </a:r>
              <a:r>
                <a:rPr lang="ru-RU" sz="1200" b="1" dirty="0" smtClean="0"/>
                <a:t>муниципальном разрезе </a:t>
              </a:r>
              <a:r>
                <a:rPr lang="ru-RU" sz="1200" dirty="0" smtClean="0"/>
                <a:t>(</a:t>
              </a:r>
              <a:r>
                <a:rPr lang="ru-RU" sz="1200" dirty="0"/>
                <a:t>оценка эффективности деятельности органов местного самоуправления </a:t>
              </a:r>
              <a:r>
                <a:rPr lang="ru-RU" sz="1200" dirty="0" smtClean="0"/>
                <a:t>Указ </a:t>
              </a:r>
              <a:r>
                <a:rPr lang="ru-RU" sz="1200" dirty="0"/>
                <a:t>Президента РФ от 28.04.2008 № </a:t>
              </a:r>
              <a:r>
                <a:rPr lang="ru-RU" sz="1200" dirty="0" smtClean="0"/>
                <a:t>607);</a:t>
              </a:r>
            </a:p>
            <a:p>
              <a:pPr lvl="0" algn="just">
                <a:spcBef>
                  <a:spcPts val="600"/>
                </a:spcBef>
                <a:spcAft>
                  <a:spcPts val="0"/>
                </a:spcAft>
                <a:buClr>
                  <a:srgbClr val="FFC000"/>
                </a:buClr>
                <a:buSzPct val="183000"/>
              </a:pPr>
              <a:endParaRPr lang="ru-RU" sz="1200" dirty="0"/>
            </a:p>
            <a:p>
              <a:pPr marL="88900" indent="-88900" algn="just">
                <a:spcBef>
                  <a:spcPts val="600"/>
                </a:spcBef>
                <a:buClr>
                  <a:srgbClr val="FFC000"/>
                </a:buClr>
                <a:buSzPct val="183000"/>
                <a:buFont typeface="Arial" panose="020B0604020202020204" pitchFamily="34" charset="0"/>
                <a:buChar char="•"/>
              </a:pPr>
              <a:r>
                <a:rPr lang="ru-RU" sz="1200" dirty="0" smtClean="0"/>
                <a:t>повышение </a:t>
              </a:r>
              <a:r>
                <a:rPr lang="ru-RU" sz="1200" dirty="0"/>
                <a:t>качества оценок по показателям, в отношении которых </a:t>
              </a:r>
              <a:r>
                <a:rPr lang="ru-RU" sz="1200" b="1" dirty="0"/>
                <a:t>выборочный метод </a:t>
              </a:r>
              <a:r>
                <a:rPr lang="ru-RU" sz="1200" dirty="0"/>
                <a:t>наблюдения 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r>
                <a:rPr lang="ru-RU" sz="1200" b="1" dirty="0" smtClean="0"/>
                <a:t>не </a:t>
              </a:r>
              <a:r>
                <a:rPr lang="ru-RU" sz="1200" b="1" dirty="0"/>
                <a:t>позволяет</a:t>
              </a:r>
              <a:r>
                <a:rPr lang="ru-RU" sz="1200" dirty="0"/>
                <a:t> получить </a:t>
              </a:r>
              <a:r>
                <a:rPr lang="ru-RU" sz="1200" b="1" dirty="0"/>
                <a:t>представительный результат </a:t>
              </a:r>
              <a:r>
                <a:rPr lang="ru-RU" sz="1200" dirty="0"/>
                <a:t>(сведения о затратах на производство, наличии основных средств и осуществленных инвестициях в разрезе фактических видов деятельности и фактического местонахождения субъектов МСП (включая сведения </a:t>
              </a:r>
              <a:r>
                <a:rPr lang="ru-RU" sz="1200" dirty="0" smtClean="0"/>
                <a:t>по ИП);</a:t>
              </a:r>
            </a:p>
            <a:p>
              <a:pPr algn="just">
                <a:spcBef>
                  <a:spcPts val="600"/>
                </a:spcBef>
                <a:buClr>
                  <a:srgbClr val="FFC000"/>
                </a:buClr>
                <a:buSzPct val="183000"/>
              </a:pPr>
              <a:endParaRPr lang="ru-RU" sz="1200" dirty="0"/>
            </a:p>
            <a:p>
              <a:pPr marL="88900" lvl="0" indent="-88900" algn="just">
                <a:spcBef>
                  <a:spcPts val="600"/>
                </a:spcBef>
                <a:spcAft>
                  <a:spcPts val="0"/>
                </a:spcAft>
                <a:buClr>
                  <a:srgbClr val="FFC000"/>
                </a:buClr>
                <a:buSzPct val="183000"/>
                <a:buFont typeface="Arial" panose="020B0604020202020204" pitchFamily="34" charset="0"/>
                <a:buChar char="•"/>
              </a:pPr>
              <a:r>
                <a:rPr lang="ru-RU" sz="1200" b="1" dirty="0" smtClean="0"/>
                <a:t>источник</a:t>
              </a:r>
              <a:r>
                <a:rPr lang="ru-RU" sz="1200" dirty="0" smtClean="0"/>
                <a:t> </a:t>
              </a:r>
              <a:r>
                <a:rPr lang="ru-RU" sz="1200" dirty="0"/>
                <a:t>данных для расчета показателей </a:t>
              </a:r>
              <a:r>
                <a:rPr lang="ru-RU" sz="1200" b="1" dirty="0"/>
                <a:t>национальных проектов </a:t>
              </a:r>
              <a:r>
                <a:rPr lang="ru-RU" sz="1200" dirty="0"/>
                <a:t>(например, «Доля малого и среднего предпринимательства в валовом внутреннем продукте Российской Федерации»); </a:t>
              </a:r>
              <a:endParaRPr lang="ru-RU" sz="1200" dirty="0" smtClean="0"/>
            </a:p>
            <a:p>
              <a:pPr lvl="0" algn="just">
                <a:spcBef>
                  <a:spcPts val="600"/>
                </a:spcBef>
                <a:spcAft>
                  <a:spcPts val="0"/>
                </a:spcAft>
                <a:buClr>
                  <a:srgbClr val="FFC000"/>
                </a:buClr>
                <a:buSzPct val="183000"/>
              </a:pPr>
              <a:endParaRPr lang="ru-RU" sz="1200" dirty="0"/>
            </a:p>
            <a:p>
              <a:pPr marL="88900" lvl="0" indent="-88900" algn="just">
                <a:spcBef>
                  <a:spcPts val="600"/>
                </a:spcBef>
                <a:spcAft>
                  <a:spcPts val="0"/>
                </a:spcAft>
                <a:buClr>
                  <a:srgbClr val="FFC000"/>
                </a:buClr>
                <a:buSzPct val="183000"/>
                <a:buFont typeface="Arial" panose="020B0604020202020204" pitchFamily="34" charset="0"/>
                <a:buChar char="•"/>
              </a:pPr>
              <a:r>
                <a:rPr lang="ru-RU" sz="1200" b="1" dirty="0" smtClean="0"/>
                <a:t>приближение к международным стандартам</a:t>
              </a:r>
              <a:r>
                <a:rPr lang="ru-RU" sz="1200" dirty="0" smtClean="0"/>
                <a:t>; </a:t>
              </a:r>
              <a:r>
                <a:rPr lang="ru-RU" sz="1200" dirty="0"/>
                <a:t>обеспечение выполнения требований </a:t>
              </a:r>
              <a:r>
                <a:rPr lang="ru-RU" sz="1200" dirty="0" smtClean="0"/>
                <a:t>при </a:t>
              </a:r>
              <a:r>
                <a:rPr lang="ru-RU" sz="1200" dirty="0"/>
                <a:t>заполнении международных вопросников по детализированным видам экономической </a:t>
              </a:r>
              <a:r>
                <a:rPr lang="ru-RU" sz="1200" dirty="0" smtClean="0"/>
                <a:t>деятельности</a:t>
              </a:r>
              <a:r>
                <a:rPr lang="ru-RU" sz="1200" dirty="0"/>
                <a:t>;</a:t>
              </a:r>
              <a:r>
                <a:rPr lang="ru-RU" sz="1200" dirty="0" smtClean="0"/>
                <a:t> формирование </a:t>
              </a:r>
              <a:r>
                <a:rPr lang="ru-RU" sz="1200" b="1" dirty="0"/>
                <a:t>статистики </a:t>
              </a:r>
              <a:r>
                <a:rPr lang="ru-RU" sz="1200" b="1" dirty="0" smtClean="0"/>
                <a:t>демографии предприятий</a:t>
              </a:r>
              <a:r>
                <a:rPr lang="ru-RU" sz="1200" dirty="0" smtClean="0"/>
                <a:t>;</a:t>
              </a:r>
            </a:p>
            <a:p>
              <a:pPr lvl="0" algn="just">
                <a:spcBef>
                  <a:spcPts val="600"/>
                </a:spcBef>
                <a:spcAft>
                  <a:spcPts val="0"/>
                </a:spcAft>
                <a:buClr>
                  <a:srgbClr val="FFC000"/>
                </a:buClr>
                <a:buSzPct val="183000"/>
              </a:pPr>
              <a:endParaRPr lang="ru-RU" sz="1200" dirty="0"/>
            </a:p>
            <a:p>
              <a:pPr marL="88900" indent="-88900" algn="just">
                <a:spcBef>
                  <a:spcPts val="600"/>
                </a:spcBef>
                <a:buClr>
                  <a:srgbClr val="FFC000"/>
                </a:buClr>
                <a:buSzPct val="183000"/>
                <a:buFont typeface="Arial" panose="020B0604020202020204" pitchFamily="34" charset="0"/>
                <a:buChar char="•"/>
              </a:pPr>
              <a:r>
                <a:rPr lang="ru-RU" sz="1200" dirty="0"/>
                <a:t>уточнение </a:t>
              </a:r>
              <a:r>
                <a:rPr lang="ru-RU" sz="1200" b="1" dirty="0"/>
                <a:t>экономически активных субъектов </a:t>
              </a:r>
              <a:r>
                <a:rPr lang="ru-RU" sz="1200" dirty="0" smtClean="0"/>
                <a:t>хозяйствования;</a:t>
              </a:r>
              <a:endParaRPr lang="ru-RU" sz="12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B15F5FE-7DFB-40CA-A9AD-0B5F14FF15CF}"/>
                </a:ext>
              </a:extLst>
            </p:cNvPr>
            <p:cNvSpPr txBox="1"/>
            <p:nvPr/>
          </p:nvSpPr>
          <p:spPr>
            <a:xfrm>
              <a:off x="-4572859" y="493139"/>
              <a:ext cx="2923647" cy="242758"/>
            </a:xfrm>
            <a:prstGeom prst="roundRect">
              <a:avLst>
                <a:gd name="adj" fmla="val 0"/>
              </a:avLst>
            </a:prstGeom>
            <a:solidFill>
              <a:srgbClr val="FED16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1400" dirty="0" smtClean="0"/>
                <a:t>Задачи</a:t>
              </a:r>
              <a:endParaRPr lang="en-US" sz="1400" dirty="0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0482581" y="5803900"/>
            <a:ext cx="248920" cy="205184"/>
          </a:xfrm>
        </p:spPr>
        <p:txBody>
          <a:bodyPr/>
          <a:lstStyle/>
          <a:p>
            <a:pPr marL="25399">
              <a:lnSpc>
                <a:spcPts val="1645"/>
              </a:lnSpc>
            </a:pPr>
            <a:fld id="{81D60167-4931-47E6-BA6A-407CBD079E47}" type="slidenum">
              <a:rPr lang="ru-RU" smtClean="0"/>
              <a:pPr marL="25399">
                <a:lnSpc>
                  <a:spcPts val="1645"/>
                </a:lnSpc>
              </a:pPr>
              <a:t>3</a:t>
            </a:fld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79368" y="411315"/>
            <a:ext cx="9728599" cy="1049186"/>
            <a:chOff x="-371706" y="774700"/>
            <a:chExt cx="11027006" cy="1281768"/>
          </a:xfrm>
        </p:grpSpPr>
        <p:grpSp>
          <p:nvGrpSpPr>
            <p:cNvPr id="22" name="Группа 21">
              <a:extLst>
                <a:ext uri="{FF2B5EF4-FFF2-40B4-BE49-F238E27FC236}">
                  <a16:creationId xmlns="" xmlns:a16="http://schemas.microsoft.com/office/drawing/2014/main" id="{8000D39C-C1A2-4D7F-A852-071877DD2DB7}"/>
                </a:ext>
              </a:extLst>
            </p:cNvPr>
            <p:cNvGrpSpPr/>
            <p:nvPr/>
          </p:nvGrpSpPr>
          <p:grpSpPr>
            <a:xfrm>
              <a:off x="-371706" y="774700"/>
              <a:ext cx="11027006" cy="1281768"/>
              <a:chOff x="-501469" y="1971964"/>
              <a:chExt cx="12705928" cy="1738975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="" xmlns:a16="http://schemas.microsoft.com/office/drawing/2014/main" id="{248AB72A-F281-40EA-B4B6-68A1CC39901F}"/>
                  </a:ext>
                </a:extLst>
              </p:cNvPr>
              <p:cNvSpPr/>
              <p:nvPr/>
            </p:nvSpPr>
            <p:spPr>
              <a:xfrm>
                <a:off x="-501469" y="1971964"/>
                <a:ext cx="12705928" cy="1738975"/>
              </a:xfrm>
              <a:prstGeom prst="rect">
                <a:avLst/>
              </a:prstGeom>
              <a:solidFill>
                <a:srgbClr val="FAA1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="" xmlns:a16="http://schemas.microsoft.com/office/drawing/2014/main" id="{4263DB97-7232-4C89-9E0E-2FEF8ABC686D}"/>
                  </a:ext>
                </a:extLst>
              </p:cNvPr>
              <p:cNvSpPr/>
              <p:nvPr/>
            </p:nvSpPr>
            <p:spPr>
              <a:xfrm>
                <a:off x="0" y="2516698"/>
                <a:ext cx="12204459" cy="1194241"/>
              </a:xfrm>
              <a:prstGeom prst="rect">
                <a:avLst/>
              </a:prstGeom>
              <a:solidFill>
                <a:srgbClr val="FFBB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4AAB63E2-C9B0-4776-B1AC-535FB985E2D8}"/>
                  </a:ext>
                </a:extLst>
              </p:cNvPr>
              <p:cNvSpPr txBox="1"/>
              <p:nvPr/>
            </p:nvSpPr>
            <p:spPr>
              <a:xfrm>
                <a:off x="2980896" y="2021923"/>
                <a:ext cx="5364725" cy="436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</a:rPr>
                  <a:t>ЦЕЛЬ СПЛОШНОГО НАБЛЮДЕНИЯ 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0" name="Группа 29">
                <a:extLst>
                  <a:ext uri="{FF2B5EF4-FFF2-40B4-BE49-F238E27FC236}">
                    <a16:creationId xmlns="" xmlns:a16="http://schemas.microsoft.com/office/drawing/2014/main" id="{9293CED0-3317-43B5-AE49-AA2BCA6B8AE7}"/>
                  </a:ext>
                </a:extLst>
              </p:cNvPr>
              <p:cNvGrpSpPr/>
              <p:nvPr/>
            </p:nvGrpSpPr>
            <p:grpSpPr>
              <a:xfrm>
                <a:off x="87802" y="2443921"/>
                <a:ext cx="11936773" cy="1101356"/>
                <a:chOff x="87802" y="2019861"/>
                <a:chExt cx="11936773" cy="1101356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8DD11112-AEC9-42C4-97AF-19698CEE6CB2}"/>
                    </a:ext>
                  </a:extLst>
                </p:cNvPr>
                <p:cNvSpPr txBox="1"/>
                <p:nvPr/>
              </p:nvSpPr>
              <p:spPr>
                <a:xfrm>
                  <a:off x="999579" y="2484019"/>
                  <a:ext cx="1315696" cy="4114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endParaRPr lang="en-US" sz="11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Группа 31">
                  <a:extLst>
                    <a:ext uri="{FF2B5EF4-FFF2-40B4-BE49-F238E27FC236}">
                      <a16:creationId xmlns="" xmlns:a16="http://schemas.microsoft.com/office/drawing/2014/main" id="{99745F0F-DC17-4D38-BD62-F14774824858}"/>
                    </a:ext>
                  </a:extLst>
                </p:cNvPr>
                <p:cNvGrpSpPr/>
                <p:nvPr/>
              </p:nvGrpSpPr>
              <p:grpSpPr>
                <a:xfrm>
                  <a:off x="87802" y="2019861"/>
                  <a:ext cx="11936773" cy="1101356"/>
                  <a:chOff x="-1089423" y="4720745"/>
                  <a:chExt cx="11936773" cy="1101356"/>
                </a:xfrm>
              </p:grpSpPr>
              <p:sp>
                <p:nvSpPr>
                  <p:cNvPr id="33" name="TextBox 32">
                    <a:extLst>
                      <a:ext uri="{FF2B5EF4-FFF2-40B4-BE49-F238E27FC236}">
                        <a16:creationId xmlns="" xmlns:a16="http://schemas.microsoft.com/office/drawing/2014/main" id="{C12FC6D8-51D2-4E5D-8BED-54007CA4ADF6}"/>
                      </a:ext>
                    </a:extLst>
                  </p:cNvPr>
                  <p:cNvSpPr txBox="1"/>
                  <p:nvPr/>
                </p:nvSpPr>
                <p:spPr>
                  <a:xfrm>
                    <a:off x="-815664" y="4720745"/>
                    <a:ext cx="11663014" cy="110135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180000" indent="-180000" algn="just">
                      <a:lnSpc>
                        <a:spcPts val="1600"/>
                      </a:lnSpc>
                    </a:pPr>
                    <a:r>
                      <a:rPr kumimoji="1" lang="ru-RU" sz="1400" b="1" dirty="0" smtClean="0">
                        <a:latin typeface="Arial Black" pitchFamily="34" charset="0"/>
                      </a:rPr>
                      <a:t>    </a:t>
                    </a:r>
                    <a:r>
                      <a:rPr kumimoji="1" lang="ru-RU" sz="1400" dirty="0" smtClean="0"/>
                      <a:t>формирование </a:t>
                    </a:r>
                    <a:r>
                      <a:rPr kumimoji="1" lang="ru-RU" sz="1400" dirty="0"/>
                      <a:t>федеральных информационных ресурсов, содержащей комплексную характеристику деятельности </a:t>
                    </a:r>
                    <a:r>
                      <a:rPr kumimoji="1" lang="ru-RU" sz="1400" dirty="0" err="1"/>
                      <a:t>СМиСП</a:t>
                    </a:r>
                    <a:r>
                      <a:rPr kumimoji="1" lang="ru-RU" sz="1400" dirty="0"/>
                      <a:t> в целях повышения качества прогнозирования и выработки мер по повышению эффективности функционирования экономики в целом и отдельных секторов в географическом распределении.</a:t>
                    </a:r>
                    <a:endParaRPr kumimoji="1" lang="en-US" sz="1400" dirty="0"/>
                  </a:p>
                </p:txBody>
              </p:sp>
              <p:sp>
                <p:nvSpPr>
                  <p:cNvPr id="34" name="Прямоугольник: скругленные углы 30">
                    <a:extLst>
                      <a:ext uri="{FF2B5EF4-FFF2-40B4-BE49-F238E27FC236}">
                        <a16:creationId xmlns="" xmlns:a16="http://schemas.microsoft.com/office/drawing/2014/main" id="{61EB44D0-9C0B-41EF-8245-3619F466A49C}"/>
                      </a:ext>
                    </a:extLst>
                  </p:cNvPr>
                  <p:cNvSpPr/>
                  <p:nvPr/>
                </p:nvSpPr>
                <p:spPr>
                  <a:xfrm>
                    <a:off x="-1089423" y="5112750"/>
                    <a:ext cx="411480" cy="41148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pic>
          <p:nvPicPr>
            <p:cNvPr id="23" name="Picture 2" descr="https://img2.freepng.ru/20180409/qdw/kisspng-check-mark-field-hockey-checkbox-adobe-captivate-h-x-mark-5acb37e4e7c1c9.833221701523267556949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35" y="1308100"/>
              <a:ext cx="404146" cy="404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95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363716" y="5541788"/>
            <a:ext cx="248920" cy="215444"/>
          </a:xfrm>
        </p:spPr>
        <p:txBody>
          <a:bodyPr/>
          <a:lstStyle/>
          <a:p>
            <a:pPr>
              <a:defRPr/>
            </a:pPr>
            <a:fld id="{4F59983A-0BC6-4955-9FD2-C5E02D3328B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69900"/>
            <a:ext cx="47244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4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9983A-0BC6-4955-9FD2-C5E02D3328B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96" y="244475"/>
            <a:ext cx="4205607" cy="571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2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9983A-0BC6-4955-9FD2-C5E02D3328B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44475"/>
            <a:ext cx="4800600" cy="571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2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9983A-0BC6-4955-9FD2-C5E02D3328B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02" y="244475"/>
            <a:ext cx="4054795" cy="571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4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363716" y="5541788"/>
            <a:ext cx="248920" cy="215444"/>
          </a:xfrm>
        </p:spPr>
        <p:txBody>
          <a:bodyPr/>
          <a:lstStyle/>
          <a:p>
            <a:pPr>
              <a:defRPr/>
            </a:pPr>
            <a:fld id="{4F59983A-0BC6-4955-9FD2-C5E02D3328B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1" y="244475"/>
            <a:ext cx="7086600" cy="571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1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363716" y="5541788"/>
            <a:ext cx="248920" cy="215444"/>
          </a:xfrm>
        </p:spPr>
        <p:txBody>
          <a:bodyPr/>
          <a:lstStyle/>
          <a:p>
            <a:pPr>
              <a:defRPr/>
            </a:pPr>
            <a:fld id="{4F59983A-0BC6-4955-9FD2-C5E02D3328B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36" y="572833"/>
            <a:ext cx="6265227" cy="4912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3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9f0cc1a9-1316-408f-8187-e038d83cb259">UKY7T55Y257D-139-185</_dlc_DocId>
    <_dlc_DocIdUrl xmlns="9f0cc1a9-1316-408f-8187-e038d83cb259">
      <Url>http://intranet/services/_layouts/DocIdRedir.aspx?ID=UKY7T55Y257D-139-185</Url>
      <Description>UKY7T55Y257D-139-185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7A9558F3B30F4588D46AB979216973" ma:contentTypeVersion="1" ma:contentTypeDescription="Создание документа." ma:contentTypeScope="" ma:versionID="0bea8a4d9dff23a7d3b31170159e4b7e">
  <xsd:schema xmlns:xsd="http://www.w3.org/2001/XMLSchema" xmlns:xs="http://www.w3.org/2001/XMLSchema" xmlns:p="http://schemas.microsoft.com/office/2006/metadata/properties" xmlns:ns1="http://schemas.microsoft.com/sharepoint/v3" xmlns:ns2="9f0cc1a9-1316-408f-8187-e038d83cb259" targetNamespace="http://schemas.microsoft.com/office/2006/metadata/properties" ma:root="true" ma:fieldsID="87a8830ff3b496b36a08d540c20cdb86" ns1:_="" ns2:_="">
    <xsd:import namespace="http://schemas.microsoft.com/sharepoint/v3"/>
    <xsd:import namespace="9f0cc1a9-1316-408f-8187-e038d83cb25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cc1a9-1316-408f-8187-e038d83cb25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E095D5-C54E-40D6-A912-F5384C26281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E39FB98-2597-4114-9883-E76E0CFB3C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811B87-3D19-4CF2-8866-258D108713FF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9f0cc1a9-1316-408f-8187-e038d83cb259"/>
    <ds:schemaRef ds:uri="http://purl.org/dc/dcmitype/"/>
    <ds:schemaRef ds:uri="http://schemas.openxmlformats.org/package/2006/metadata/core-propertie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9893A907-7F2C-4333-9EFA-2534830B65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0cc1a9-1316-408f-8187-e038d83cb2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6271</TotalTime>
  <Words>290</Words>
  <Application>Microsoft Office PowerPoint</Application>
  <PresentationFormat>Произвольный</PresentationFormat>
  <Paragraphs>70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сплошное наблюдение  за деятельностью  субъектов малого и среднего предпринимательства за 2020 год        </vt:lpstr>
      <vt:lpstr>Нормативно-правовая база Сплошного наблюдения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КОМБИНИРОВАННЫЙ МЕТОД СБОРА ДАННЫХ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Sereda Ekaterina</dc:creator>
  <cp:lastModifiedBy>P10_YarovaEV</cp:lastModifiedBy>
  <cp:revision>477</cp:revision>
  <cp:lastPrinted>2021-03-04T05:57:06Z</cp:lastPrinted>
  <dcterms:created xsi:type="dcterms:W3CDTF">2019-05-14T17:15:31Z</dcterms:created>
  <dcterms:modified xsi:type="dcterms:W3CDTF">2021-03-04T05:58:23Z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2019-05-14T00:00:00Z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2019-05-14T00:00:00Z</vt:filetime>
  </property>
  <property fmtid="{D5CDD505-2E9C-101B-9397-08002B2CF9AE}" pid="5" name="ContentTypeId">
    <vt:lpwstr>0x0101001D7A9558F3B30F4588D46AB979216973</vt:lpwstr>
  </property>
  <property fmtid="{D5CDD505-2E9C-101B-9397-08002B2CF9AE}" pid="6" name="_dlc_DocIdItemGuid">
    <vt:lpwstr>9a548e01-7882-442d-b0c5-a2be34cd2ab6</vt:lpwstr>
  </property>
</Properties>
</file>